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E00CE2C-DE46-AF44-A428-B6AADE4CF02A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97D395C-B62F-4C4C-9A6A-6927F22411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Research	</a:t>
            </a:r>
            <a:endParaRPr lang="en-US" dirty="0"/>
          </a:p>
        </p:txBody>
      </p:sp>
      <p:pic>
        <p:nvPicPr>
          <p:cNvPr id="9" name="Content Placeholder 8" descr="action-research1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8488" b="-18488"/>
          <a:stretch>
            <a:fillRect/>
          </a:stretch>
        </p:blipFill>
        <p:spPr>
          <a:xfrm>
            <a:off x="4816911" y="273050"/>
            <a:ext cx="3869889" cy="6192831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latin typeface="Cambria"/>
                <a:cs typeface="Cambria"/>
              </a:rPr>
              <a:t>Chapter 9</a:t>
            </a:r>
          </a:p>
          <a:p>
            <a:endParaRPr lang="en-US" dirty="0" smtClean="0">
              <a:latin typeface="Cambria"/>
              <a:cs typeface="Cambria"/>
            </a:endParaRPr>
          </a:p>
          <a:p>
            <a:r>
              <a:rPr lang="en-US" dirty="0" smtClean="0">
                <a:latin typeface="Cambria"/>
                <a:cs typeface="Cambria"/>
              </a:rPr>
              <a:t>Robert E. </a:t>
            </a:r>
            <a:r>
              <a:rPr lang="en-US" dirty="0" err="1" smtClean="0">
                <a:latin typeface="Cambria"/>
                <a:cs typeface="Cambria"/>
              </a:rPr>
              <a:t>Slavin</a:t>
            </a:r>
            <a:endParaRPr lang="en-US" dirty="0" smtClean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Action Research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Action research can combine </a:t>
            </a:r>
            <a:r>
              <a:rPr lang="en-US" dirty="0" smtClean="0"/>
              <a:t>both quantitative </a:t>
            </a:r>
            <a:r>
              <a:rPr lang="en-US" dirty="0" smtClean="0"/>
              <a:t>and qualitative measures.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most common goal of </a:t>
            </a:r>
            <a:r>
              <a:rPr lang="en-US" dirty="0" smtClean="0"/>
              <a:t>practical research </a:t>
            </a:r>
            <a:r>
              <a:rPr lang="en-US" dirty="0" smtClean="0"/>
              <a:t>is to reflect on one's </a:t>
            </a:r>
            <a:r>
              <a:rPr lang="en-US" dirty="0" smtClean="0"/>
              <a:t>practice and </a:t>
            </a:r>
            <a:r>
              <a:rPr lang="en-US" dirty="0" smtClean="0"/>
              <a:t>attempt to improve it.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the action research process, </a:t>
            </a:r>
            <a:r>
              <a:rPr lang="en-US" dirty="0" smtClean="0"/>
              <a:t>the researcher </a:t>
            </a:r>
            <a:r>
              <a:rPr lang="en-US" dirty="0" smtClean="0"/>
              <a:t>collects data twice.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 smtClean="0"/>
              <a:t>individual teacher typically is </a:t>
            </a:r>
            <a:r>
              <a:rPr lang="en-US" dirty="0" smtClean="0"/>
              <a:t>the</a:t>
            </a:r>
            <a:r>
              <a:rPr lang="en-US" dirty="0" smtClean="0"/>
              <a:t> </a:t>
            </a:r>
            <a:r>
              <a:rPr lang="en-US" dirty="0" smtClean="0"/>
              <a:t>person </a:t>
            </a:r>
            <a:r>
              <a:rPr lang="en-US" dirty="0" smtClean="0"/>
              <a:t>to perform an action </a:t>
            </a:r>
            <a:r>
              <a:rPr lang="en-US" dirty="0" smtClean="0"/>
              <a:t>research study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Action researchers typically use </a:t>
            </a:r>
            <a:r>
              <a:rPr lang="en-US" dirty="0" smtClean="0"/>
              <a:t>their own </a:t>
            </a:r>
            <a:r>
              <a:rPr lang="en-US" dirty="0" smtClean="0"/>
              <a:t>students in their study.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teacher-researcher </a:t>
            </a:r>
            <a:r>
              <a:rPr lang="en-US" dirty="0" smtClean="0"/>
              <a:t>usually participates </a:t>
            </a:r>
            <a:r>
              <a:rPr lang="en-US" dirty="0" smtClean="0"/>
              <a:t>in the research.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5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Action research can combine </a:t>
            </a:r>
            <a:r>
              <a:rPr lang="en-US" dirty="0" smtClean="0"/>
              <a:t>both quantitative </a:t>
            </a:r>
            <a:r>
              <a:rPr lang="en-US" dirty="0" smtClean="0"/>
              <a:t>and qualitative measures.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most common goal of </a:t>
            </a:r>
            <a:r>
              <a:rPr lang="en-US" dirty="0" smtClean="0"/>
              <a:t>practical research </a:t>
            </a:r>
            <a:r>
              <a:rPr lang="en-US" dirty="0" smtClean="0"/>
              <a:t>is to reflect on one's </a:t>
            </a:r>
            <a:r>
              <a:rPr lang="en-US" dirty="0" smtClean="0"/>
              <a:t>practice and </a:t>
            </a:r>
            <a:r>
              <a:rPr lang="en-US" dirty="0" smtClean="0"/>
              <a:t>attempt to improve it.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Action Research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r>
              <a:rPr lang="en-US" dirty="0" smtClean="0"/>
              <a:t>Practical Action Research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study of a specific issue </a:t>
            </a:r>
            <a:r>
              <a:rPr lang="en-US" dirty="0" smtClean="0"/>
              <a:t>to inform </a:t>
            </a:r>
            <a:r>
              <a:rPr lang="en-US" dirty="0" smtClean="0"/>
              <a:t>immediate practice.</a:t>
            </a:r>
            <a:endParaRPr lang="en-US" dirty="0" smtClean="0"/>
          </a:p>
          <a:p>
            <a:r>
              <a:rPr lang="en-US" i="1" dirty="0" smtClean="0"/>
              <a:t>Example</a:t>
            </a:r>
            <a:r>
              <a:rPr lang="en-US" dirty="0" smtClean="0"/>
              <a:t>: A teacher wants </a:t>
            </a:r>
            <a:r>
              <a:rPr lang="en-US" dirty="0" smtClean="0"/>
              <a:t>to evaluate </a:t>
            </a:r>
            <a:r>
              <a:rPr lang="en-US" dirty="0" smtClean="0"/>
              <a:t>the use of </a:t>
            </a:r>
            <a:r>
              <a:rPr lang="en-US" dirty="0" smtClean="0"/>
              <a:t>immediate feedback </a:t>
            </a:r>
            <a:r>
              <a:rPr lang="en-US" dirty="0" smtClean="0"/>
              <a:t>to improve </a:t>
            </a:r>
            <a:r>
              <a:rPr lang="en-US" dirty="0" smtClean="0"/>
              <a:t>the motivation </a:t>
            </a:r>
            <a:r>
              <a:rPr lang="en-US" dirty="0" smtClean="0"/>
              <a:t>of his/her fifth </a:t>
            </a:r>
            <a:r>
              <a:rPr lang="en-US" dirty="0" smtClean="0"/>
              <a:t>grade reading </a:t>
            </a:r>
            <a:r>
              <a:rPr lang="en-US" dirty="0" smtClean="0"/>
              <a:t>class.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“The Most Common</a:t>
            </a:r>
          </a:p>
          <a:p>
            <a:r>
              <a:rPr lang="en-US" dirty="0" smtClean="0"/>
              <a:t>Action Research”</a:t>
            </a:r>
            <a:endParaRPr lang="en-US" dirty="0"/>
          </a:p>
        </p:txBody>
      </p:sp>
      <p:pic>
        <p:nvPicPr>
          <p:cNvPr id="14" name="Content Placeholder 13" descr="Student02.gif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12899" b="-12899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Action Research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Political Action Research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Designed to precipitate </a:t>
            </a:r>
            <a:r>
              <a:rPr lang="en-US" dirty="0" smtClean="0"/>
              <a:t>change on </a:t>
            </a:r>
            <a:r>
              <a:rPr lang="en-US" dirty="0" smtClean="0"/>
              <a:t>a important issue. </a:t>
            </a:r>
            <a:r>
              <a:rPr lang="en-US" dirty="0" smtClean="0"/>
              <a:t>Important vehicle </a:t>
            </a:r>
            <a:r>
              <a:rPr lang="en-US" dirty="0" smtClean="0"/>
              <a:t>for advocating for </a:t>
            </a:r>
            <a:r>
              <a:rPr lang="en-US" dirty="0" smtClean="0"/>
              <a:t>the rights </a:t>
            </a:r>
            <a:r>
              <a:rPr lang="en-US" dirty="0" smtClean="0"/>
              <a:t>of children or people </a:t>
            </a:r>
            <a:r>
              <a:rPr lang="en-US" dirty="0" smtClean="0"/>
              <a:t>with little </a:t>
            </a:r>
            <a:r>
              <a:rPr lang="en-US" dirty="0" smtClean="0"/>
              <a:t>power.</a:t>
            </a:r>
            <a:endParaRPr lang="en-US" dirty="0" smtClean="0"/>
          </a:p>
          <a:p>
            <a:r>
              <a:rPr lang="en-US" i="1" dirty="0" smtClean="0"/>
              <a:t>Example</a:t>
            </a:r>
            <a:r>
              <a:rPr lang="en-US" dirty="0" smtClean="0"/>
              <a:t>: A teacher wants </a:t>
            </a:r>
            <a:r>
              <a:rPr lang="en-US" dirty="0" smtClean="0"/>
              <a:t>to study </a:t>
            </a:r>
            <a:r>
              <a:rPr lang="en-US" dirty="0" smtClean="0"/>
              <a:t>the effect of providing </a:t>
            </a:r>
            <a:r>
              <a:rPr lang="en-US" dirty="0" smtClean="0"/>
              <a:t>an adult </a:t>
            </a:r>
            <a:r>
              <a:rPr lang="en-US" dirty="0" smtClean="0"/>
              <a:t>learning community </a:t>
            </a:r>
            <a:r>
              <a:rPr lang="en-US" dirty="0" smtClean="0"/>
              <a:t>for parents </a:t>
            </a:r>
            <a:r>
              <a:rPr lang="en-US" dirty="0" smtClean="0"/>
              <a:t>of children in </a:t>
            </a:r>
            <a:r>
              <a:rPr lang="en-US" dirty="0" smtClean="0"/>
              <a:t>her classroom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Advocating for the rights</a:t>
            </a:r>
            <a:endParaRPr lang="en-US" dirty="0"/>
          </a:p>
        </p:txBody>
      </p:sp>
      <p:pic>
        <p:nvPicPr>
          <p:cNvPr id="7" name="Content Placeholder 6" descr="hands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7698" b="-7698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Action Research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Participatory Action</a:t>
            </a:r>
          </a:p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smtClean="0"/>
              <a:t>collaborative effort to </a:t>
            </a:r>
            <a:r>
              <a:rPr lang="en-US" dirty="0" smtClean="0"/>
              <a:t>study and </a:t>
            </a:r>
            <a:r>
              <a:rPr lang="en-US" dirty="0" smtClean="0"/>
              <a:t>solve a common problem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Example</a:t>
            </a:r>
            <a:r>
              <a:rPr lang="en-US" dirty="0" smtClean="0"/>
              <a:t>: The staff of a </a:t>
            </a:r>
            <a:r>
              <a:rPr lang="en-US" dirty="0" smtClean="0"/>
              <a:t>school wants </a:t>
            </a:r>
            <a:r>
              <a:rPr lang="en-US" dirty="0" smtClean="0"/>
              <a:t>to conduct a study </a:t>
            </a:r>
            <a:r>
              <a:rPr lang="en-US" dirty="0" smtClean="0"/>
              <a:t>to evaluate </a:t>
            </a:r>
            <a:r>
              <a:rPr lang="en-US" dirty="0" smtClean="0"/>
              <a:t>the effectiveness of </a:t>
            </a:r>
            <a:r>
              <a:rPr lang="en-US" dirty="0" smtClean="0"/>
              <a:t>a new </a:t>
            </a:r>
            <a:r>
              <a:rPr lang="en-US" dirty="0" smtClean="0"/>
              <a:t>attendance program that </a:t>
            </a:r>
            <a:r>
              <a:rPr lang="en-US" dirty="0" smtClean="0"/>
              <a:t>the school </a:t>
            </a:r>
            <a:r>
              <a:rPr lang="en-US" dirty="0" smtClean="0"/>
              <a:t>has initiated.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ctr"/>
          <a:lstStyle/>
          <a:p>
            <a:r>
              <a:rPr lang="en-US" dirty="0" smtClean="0"/>
              <a:t>Includes Stakeholders</a:t>
            </a:r>
            <a:endParaRPr lang="en-US" dirty="0"/>
          </a:p>
        </p:txBody>
      </p:sp>
      <p:pic>
        <p:nvPicPr>
          <p:cNvPr id="7" name="Content Placeholder 6" descr="participatory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1023" b="-1023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41777" y="216854"/>
            <a:ext cx="60095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FFFFFF"/>
                </a:solidFill>
              </a:rPr>
              <a:t>Action Research Model</a:t>
            </a:r>
          </a:p>
        </p:txBody>
      </p:sp>
      <p:pic>
        <p:nvPicPr>
          <p:cNvPr id="9" name="Picture 8" descr="adamson 2008 mod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26" y="1690549"/>
            <a:ext cx="8232396" cy="444331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2057400" cy="5851525"/>
          </a:xfrm>
        </p:spPr>
        <p:txBody>
          <a:bodyPr vert="horz"/>
          <a:lstStyle/>
          <a:p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Action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Research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versus</a:t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Traditional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Research</a:t>
            </a:r>
            <a:endParaRPr lang="en-US" sz="3000" dirty="0"/>
          </a:p>
        </p:txBody>
      </p:sp>
      <p:pic>
        <p:nvPicPr>
          <p:cNvPr id="4" name="Picture 3" descr="Screen shot 2011-02-28 at 9.45.4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077" y="0"/>
            <a:ext cx="42876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9</TotalTime>
  <Words>290</Words>
  <Application>Microsoft Macintosh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Genesis</vt:lpstr>
      <vt:lpstr>Action Research </vt:lpstr>
      <vt:lpstr>What is Action Research</vt:lpstr>
      <vt:lpstr>Types of Action Research</vt:lpstr>
      <vt:lpstr>Types of Action Research</vt:lpstr>
      <vt:lpstr>Types of Action Research</vt:lpstr>
      <vt:lpstr>Slide 6</vt:lpstr>
      <vt:lpstr>   Action Research  versus  Traditional Research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Research </dc:title>
  <dc:creator>Jackie Rodriguez</dc:creator>
  <cp:lastModifiedBy>Jackie Rodriguez</cp:lastModifiedBy>
  <cp:revision>1</cp:revision>
  <dcterms:created xsi:type="dcterms:W3CDTF">2011-02-28T21:48:26Z</dcterms:created>
  <dcterms:modified xsi:type="dcterms:W3CDTF">2011-02-28T21:58:19Z</dcterms:modified>
</cp:coreProperties>
</file>